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7" r:id="rId4"/>
  </p:sldMasterIdLst>
  <p:notesMasterIdLst>
    <p:notesMasterId r:id="rId16"/>
  </p:notesMasterIdLst>
  <p:sldIdLst>
    <p:sldId id="1864" r:id="rId5"/>
    <p:sldId id="1846" r:id="rId6"/>
    <p:sldId id="1848" r:id="rId7"/>
    <p:sldId id="1849" r:id="rId8"/>
    <p:sldId id="1852" r:id="rId9"/>
    <p:sldId id="1869" r:id="rId10"/>
    <p:sldId id="1866" r:id="rId11"/>
    <p:sldId id="1868" r:id="rId12"/>
    <p:sldId id="1859" r:id="rId13"/>
    <p:sldId id="1858" r:id="rId14"/>
    <p:sldId id="1867" r:id="rId1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80" userDrawn="1">
          <p15:clr>
            <a:srgbClr val="A4A3A4"/>
          </p15:clr>
        </p15:guide>
        <p15:guide id="3" pos="7200" userDrawn="1">
          <p15:clr>
            <a:srgbClr val="A4A3A4"/>
          </p15:clr>
        </p15:guide>
        <p15:guide id="4" pos="4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B00"/>
    <a:srgbClr val="FE4387"/>
    <a:srgbClr val="FF2625"/>
    <a:srgbClr val="007788"/>
    <a:srgbClr val="297C2A"/>
    <a:srgbClr val="F69000"/>
    <a:srgbClr val="01C2D1"/>
    <a:srgbClr val="D6D734"/>
    <a:srgbClr val="005C68"/>
    <a:srgbClr val="3B2E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92" autoAdjust="0"/>
    <p:restoredTop sz="94719" autoAdjust="0"/>
  </p:normalViewPr>
  <p:slideViewPr>
    <p:cSldViewPr snapToGrid="0">
      <p:cViewPr>
        <p:scale>
          <a:sx n="74" d="100"/>
          <a:sy n="74" d="100"/>
        </p:scale>
        <p:origin x="984" y="1168"/>
      </p:cViewPr>
      <p:guideLst>
        <p:guide orient="horz" pos="2160"/>
        <p:guide pos="480"/>
        <p:guide pos="7200"/>
        <p:guide pos="4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D9F622F8-1824-4338-8C3C-5529D3BDEF4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618DDD53-BB38-4118-BC75-9CE27D49C550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6C03B6F7-B1AE-4118-ABA2-FFEC9B8F0E9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5" name="Rectangle 5">
            <a:extLst>
              <a:ext uri="{FF2B5EF4-FFF2-40B4-BE49-F238E27FC236}">
                <a16:creationId xmlns:a16="http://schemas.microsoft.com/office/drawing/2014/main" id="{646F5356-BDE8-43C1-9587-85323D02B19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89912C35-11A9-4DA7-8476-F1823F658CA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latin typeface="Arial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0727" name="Rectangle 7">
            <a:extLst>
              <a:ext uri="{FF2B5EF4-FFF2-40B4-BE49-F238E27FC236}">
                <a16:creationId xmlns:a16="http://schemas.microsoft.com/office/drawing/2014/main" id="{7180ED79-CEC3-4FB9-B511-8597B20A0C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DEB7EE2-04A2-4FB2-9625-C9C73AC4D32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FA4671F7-4D2C-4B1E-AED7-24676BE8B4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947842D7-C728-4EBD-982B-B8BE79E4DBBE}" type="slidenum">
              <a:rPr lang="en-US" altLang="en-US"/>
              <a:pPr eaLnBrk="1" hangingPunct="1"/>
              <a:t>1</a:t>
            </a:fld>
            <a:endParaRPr lang="en-US" altLang="en-US" dirty="0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D8E83BD0-7AE4-4323-9047-FC368929C5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FDECF5EC-C5EC-4723-8F4F-A75A20018F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814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3417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69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B7EE2-04A2-4FB2-9625-C9C73AC4D32F}" type="slidenum">
              <a:rPr lang="en-US" altLang="en-US" smtClean="0"/>
              <a:pPr/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95288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CF5191-0569-4DC4-91C0-32BE2B3AB9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1"/>
            <a:ext cx="12191998" cy="685799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E7964CB-E75A-4A03-88D3-6A48EF650A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2012" y="2766219"/>
            <a:ext cx="6220101" cy="1325563"/>
          </a:xfrm>
          <a:prstGeom prst="rect">
            <a:avLst/>
          </a:prstGeom>
        </p:spPr>
        <p:txBody>
          <a:bodyPr anchor="ctr"/>
          <a:lstStyle>
            <a:lvl1pPr>
              <a:defRPr b="1"/>
            </a:lvl1pPr>
          </a:lstStyle>
          <a:p>
            <a:r>
              <a:rPr lang="en-US" dirty="0"/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440679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7724906-4405-47F4-B533-7291B003B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1EEF53A4-35A6-4E43-B220-67DA381C591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  <p:pic>
        <p:nvPicPr>
          <p:cNvPr id="6" name="Picture Placeholder 5" descr="Red, blue grey white pattern background">
            <a:extLst>
              <a:ext uri="{FF2B5EF4-FFF2-40B4-BE49-F238E27FC236}">
                <a16:creationId xmlns:a16="http://schemas.microsoft.com/office/drawing/2014/main" id="{906BF34F-6945-4E11-BAEC-F66F7254C4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52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 Blu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 spc="-5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5" name="Picture Placeholder 6" descr="Red, blue grey white pattern background">
            <a:extLst>
              <a:ext uri="{FF2B5EF4-FFF2-40B4-BE49-F238E27FC236}">
                <a16:creationId xmlns:a16="http://schemas.microsoft.com/office/drawing/2014/main" id="{BC85C715-EF0D-4E33-AC89-C35DD2596E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7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340929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6" name="Picture Placeholder 5" descr="Red, blue grey white pattern background">
            <a:extLst>
              <a:ext uri="{FF2B5EF4-FFF2-40B4-BE49-F238E27FC236}">
                <a16:creationId xmlns:a16="http://schemas.microsoft.com/office/drawing/2014/main" id="{8FD53BA4-73D2-4CCA-8580-11F4221524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7166" y="0"/>
            <a:ext cx="4764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7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 descr="White Striped background">
            <a:extLst>
              <a:ext uri="{FF2B5EF4-FFF2-40B4-BE49-F238E27FC236}">
                <a16:creationId xmlns:a16="http://schemas.microsoft.com/office/drawing/2014/main" id="{3917D528-010E-4303-97BF-F7F67BC661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324088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780F473D-F2DF-4163-AB6E-F7327F60EC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11582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7DC18506-6205-438F-AA5C-D337F9975FC3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757381" y="2591662"/>
            <a:ext cx="10667999" cy="28337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/>
            </a:lvl1pPr>
          </a:lstStyle>
          <a:p>
            <a:r>
              <a:rPr lang="en-US" dirty="0"/>
              <a:t>Insert content here</a:t>
            </a:r>
          </a:p>
        </p:txBody>
      </p:sp>
      <p:pic>
        <p:nvPicPr>
          <p:cNvPr id="7" name="Picture Placeholder 5" descr="Red, blue grey white pattern background">
            <a:extLst>
              <a:ext uri="{FF2B5EF4-FFF2-40B4-BE49-F238E27FC236}">
                <a16:creationId xmlns:a16="http://schemas.microsoft.com/office/drawing/2014/main" id="{CD2D4C14-919B-45F8-8FB9-55AAC8A8FC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0252"/>
            <a:ext cx="12192000" cy="86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7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atter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7668F4E-0433-49FD-9D92-3B60E9B0AE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99742" y="715961"/>
            <a:ext cx="6477000" cy="1189037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 spc="-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99743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 indent="-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6" name="Picture Placeholder 6" descr="Red, blue grey white pattern background">
            <a:extLst>
              <a:ext uri="{FF2B5EF4-FFF2-40B4-BE49-F238E27FC236}">
                <a16:creationId xmlns:a16="http://schemas.microsoft.com/office/drawing/2014/main" id="{3A82D859-AED3-485F-A04E-40320B104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679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7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08" userDrawn="1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13624-9AD4-4B61-B3D1-7B2121350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4"/>
            <a:ext cx="10591800" cy="646332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7" name="Text Placeholder 15">
            <a:extLst>
              <a:ext uri="{FF2B5EF4-FFF2-40B4-BE49-F238E27FC236}">
                <a16:creationId xmlns:a16="http://schemas.microsoft.com/office/drawing/2014/main" id="{DF03C311-DDF4-44A3-9D51-D5FDC4A8E7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432562"/>
            <a:ext cx="10667999" cy="92742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 b="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8" name="SmartArt Placeholder 7">
            <a:extLst>
              <a:ext uri="{FF2B5EF4-FFF2-40B4-BE49-F238E27FC236}">
                <a16:creationId xmlns:a16="http://schemas.microsoft.com/office/drawing/2014/main" id="{9FD563C5-3DFB-47DD-8A9E-30D8084590F6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>
          <a:xfrm>
            <a:off x="762001" y="2369129"/>
            <a:ext cx="10667998" cy="3343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/>
            </a:lvl1pPr>
          </a:lstStyle>
          <a:p>
            <a:r>
              <a:rPr lang="en-US" dirty="0"/>
              <a:t>Insert Content here</a:t>
            </a:r>
          </a:p>
        </p:txBody>
      </p:sp>
      <p:pic>
        <p:nvPicPr>
          <p:cNvPr id="9" name="Picture Placeholder 8" descr="Red, blue grey white pattern background">
            <a:extLst>
              <a:ext uri="{FF2B5EF4-FFF2-40B4-BE49-F238E27FC236}">
                <a16:creationId xmlns:a16="http://schemas.microsoft.com/office/drawing/2014/main" id="{EFDBB6A3-9760-4B41-9E31-6D5DD396E1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99582"/>
            <a:ext cx="12192000" cy="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626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">
            <a:extLst>
              <a:ext uri="{FF2B5EF4-FFF2-40B4-BE49-F238E27FC236}">
                <a16:creationId xmlns:a16="http://schemas.microsoft.com/office/drawing/2014/main" id="{3F45076F-4240-4B40-8CE4-637DD751A6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3"/>
            <a:ext cx="5334000" cy="1189038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8498B63D-F60C-4A9D-8D3E-0C7CD748FED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5334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228600">
              <a:lnSpc>
                <a:spcPct val="100000"/>
              </a:lnSpc>
              <a:spcBef>
                <a:spcPts val="1000"/>
              </a:spcBef>
              <a:defRPr sz="1800"/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827A95C0-AE8D-46E1-9EF9-64504CBEF9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58000" y="715963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89E410BA-B0FE-4F0E-8BE5-D33CC01663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3305541"/>
            <a:ext cx="4572000" cy="2362200"/>
          </a:xfrm>
          <a:prstGeom prst="rect">
            <a:avLst/>
          </a:prstGeom>
          <a:solidFill>
            <a:schemeClr val="tx2"/>
          </a:solidFill>
        </p:spPr>
        <p:txBody>
          <a:bodyPr>
            <a:normAutofit/>
          </a:bodyPr>
          <a:lstStyle>
            <a:lvl1pPr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1" name="Picture Placeholder 5" descr="Red, blue grey white pattern background">
            <a:extLst>
              <a:ext uri="{FF2B5EF4-FFF2-40B4-BE49-F238E27FC236}">
                <a16:creationId xmlns:a16="http://schemas.microsoft.com/office/drawing/2014/main" id="{1014381E-E235-4624-9267-69EEEE9826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980922"/>
            <a:ext cx="12192000" cy="8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680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attern Content Gra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87E8F-5716-4A71-B64F-EC5A742B45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715961"/>
            <a:ext cx="6477000" cy="1189038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spcBef>
                <a:spcPts val="1000"/>
              </a:spcBef>
              <a:defRPr sz="40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E8DBED36-2461-46D0-AF71-79E0064B375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2000" y="1905000"/>
            <a:ext cx="6477000" cy="32766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 marL="228600">
              <a:lnSpc>
                <a:spcPct val="100000"/>
              </a:lnSpc>
              <a:spcBef>
                <a:spcPts val="1000"/>
              </a:spcBef>
              <a:defRPr sz="18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Insert subtitle here</a:t>
            </a:r>
          </a:p>
          <a:p>
            <a:pPr lvl="1"/>
            <a:r>
              <a:rPr lang="en-US" dirty="0"/>
              <a:t>Insert content here</a:t>
            </a:r>
          </a:p>
        </p:txBody>
      </p:sp>
      <p:pic>
        <p:nvPicPr>
          <p:cNvPr id="5" name="Picture Placeholder 6" descr="Red, blue grey white pattern background">
            <a:extLst>
              <a:ext uri="{FF2B5EF4-FFF2-40B4-BE49-F238E27FC236}">
                <a16:creationId xmlns:a16="http://schemas.microsoft.com/office/drawing/2014/main" id="{6696C96D-182E-490E-A117-B60FF185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27166" y="0"/>
            <a:ext cx="47648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42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0" userDrawn="1">
          <p15:clr>
            <a:srgbClr val="5ACBF0"/>
          </p15:clr>
        </p15:guide>
        <p15:guide id="4" orient="horz" pos="2487" userDrawn="1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 descr="Picture placeholder ">
            <a:extLst>
              <a:ext uri="{FF2B5EF4-FFF2-40B4-BE49-F238E27FC236}">
                <a16:creationId xmlns:a16="http://schemas.microsoft.com/office/drawing/2014/main" id="{21F9B252-B7D4-4DA8-92E8-8A98BFEF4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D9303A2-B30A-054C-B809-053B909E1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5301" y="1995467"/>
            <a:ext cx="9141397" cy="615553"/>
          </a:xfrm>
          <a:prstGeom prst="rect">
            <a:avLst/>
          </a:prstGeom>
          <a:noFill/>
        </p:spPr>
        <p:txBody>
          <a:bodyPr wrap="square" lIns="0" tIns="0" rIns="0" bIns="0" anchor="b" anchorCtr="0"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i="0" kern="1200" cap="none" spc="-50" baseline="0" dirty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Insert title here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0F58DD1-3970-D84D-8040-EF33B0971D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96307" y="3260705"/>
            <a:ext cx="7799387" cy="153475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Insert content here</a:t>
            </a:r>
          </a:p>
        </p:txBody>
      </p:sp>
    </p:spTree>
    <p:extLst>
      <p:ext uri="{BB962C8B-B14F-4D97-AF65-F5344CB8AC3E}">
        <p14:creationId xmlns:p14="http://schemas.microsoft.com/office/powerpoint/2010/main" val="410071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2243" userDrawn="1">
          <p15:clr>
            <a:srgbClr val="5ACBF0"/>
          </p15:clr>
        </p15:guide>
        <p15:guide id="4" orient="horz" pos="2488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96904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9" r:id="rId2"/>
    <p:sldLayoutId id="2147483700" r:id="rId3"/>
    <p:sldLayoutId id="2147483691" r:id="rId4"/>
    <p:sldLayoutId id="2147483701" r:id="rId5"/>
    <p:sldLayoutId id="2147483706" r:id="rId6"/>
    <p:sldLayoutId id="2147483702" r:id="rId7"/>
    <p:sldLayoutId id="2147483704" r:id="rId8"/>
    <p:sldLayoutId id="2147483703" r:id="rId9"/>
    <p:sldLayoutId id="2147483690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tx2">
                <a:lumMod val="50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robot holding a tablet&#10;&#10;Description automatically generated">
            <a:extLst>
              <a:ext uri="{FF2B5EF4-FFF2-40B4-BE49-F238E27FC236}">
                <a16:creationId xmlns:a16="http://schemas.microsoft.com/office/drawing/2014/main" id="{00177EFC-02A0-6989-42A9-0BD370818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333" y="40341"/>
            <a:ext cx="8393667" cy="6817659"/>
          </a:xfrm>
          <a:prstGeom prst="rect">
            <a:avLst/>
          </a:prstGeom>
        </p:spPr>
      </p:pic>
      <p:sp>
        <p:nvSpPr>
          <p:cNvPr id="3074" name="Rectangle 2">
            <a:extLst>
              <a:ext uri="{FF2B5EF4-FFF2-40B4-BE49-F238E27FC236}">
                <a16:creationId xmlns:a16="http://schemas.microsoft.com/office/drawing/2014/main" id="{ED2DB031-9003-4F74-A88F-FE2A2ABAB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1509902"/>
            <a:ext cx="3400986" cy="2874780"/>
          </a:xfrm>
        </p:spPr>
        <p:txBody>
          <a:bodyPr anchor="ctr">
            <a:noAutofit/>
          </a:bodyPr>
          <a:lstStyle/>
          <a:p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a </a:t>
            </a:r>
            <a:r>
              <a:rPr lang="en-GB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</a:t>
            </a:r>
            <a:r>
              <a:rPr lang="en-GB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Personalized</a:t>
            </a:r>
            <a:r>
              <a:rPr lang="en-GB" sz="2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000" dirty="0">
                <a:solidFill>
                  <a:srgbClr val="FFDB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Fitness Web Application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Obese and Sedentary Individuals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CE22FDA2-DA2F-C6BC-08D6-E6541365C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AF63F218-FF66-8A94-F3E9-528000428237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4065315"/>
            <a:ext cx="3798333" cy="2944390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Rukayat Balogun |</a:t>
            </a:r>
          </a:p>
          <a:p>
            <a:pPr fontAlgn="auto">
              <a:spcAft>
                <a:spcPts val="0"/>
              </a:spcAft>
            </a:pP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Celestine </a:t>
            </a:r>
            <a:r>
              <a:rPr lang="en-GB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Iwendi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 </a:t>
            </a:r>
          </a:p>
          <a:p>
            <a:pPr fontAlgn="auto">
              <a:spcAft>
                <a:spcPts val="0"/>
              </a:spcAft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Masters in Data Analytics and Technology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26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F8623F-27DE-B4FD-718C-B47C49BB6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0227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D9E38B3-4686-8247-9625-49018D29F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7672" y="3893278"/>
            <a:ext cx="9141397" cy="615553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Conclusion</a:t>
            </a:r>
          </a:p>
        </p:txBody>
      </p:sp>
      <p:pic>
        <p:nvPicPr>
          <p:cNvPr id="2" name="Picture 1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FF5EE75E-8DF9-4FCB-5419-E77667A20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6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A36B3A-558B-413E-877B-7275290AB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715961"/>
            <a:ext cx="6477000" cy="1189037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75CE5-70A2-411D-881E-7B75B82931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3" y="1905000"/>
            <a:ext cx="6477000" cy="3276600"/>
          </a:xfrm>
        </p:spPr>
        <p:txBody>
          <a:bodyPr/>
          <a:lstStyle/>
          <a:p>
            <a:pPr algn="just"/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Agrawal, S. (2024). Revolutionizing Cardiovascular Health: A Machine Learning Approach for Predictive Analysis and Personalized Intervention in Heart Disease. </a:t>
            </a:r>
            <a:r>
              <a:rPr lang="en-GB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International Journal for Research in Applied Science and Engineering Technology</a:t>
            </a:r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12(3), pp.233–246.</a:t>
            </a:r>
            <a:endParaRPr lang="en-GB" sz="1800" kern="100" dirty="0">
              <a:effectLst/>
              <a:latin typeface="Calibri" panose="020F0502020204030204" pitchFamily="34" charset="0"/>
              <a:ea typeface="Aptos" panose="020B0004020202020204" pitchFamily="34" charset="0"/>
            </a:endParaRPr>
          </a:p>
          <a:p>
            <a:pPr algn="just"/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Thomas, D.M. et al. (2024b). Transforming Big Data into AI-ready data for nutrition and obesity research. </a:t>
            </a:r>
            <a:r>
              <a:rPr lang="en-GB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Obesity</a:t>
            </a:r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32(5), pp.857–870.</a:t>
            </a:r>
            <a:endParaRPr lang="en-GB" sz="1800" kern="100" dirty="0">
              <a:effectLst/>
              <a:latin typeface="Calibri" panose="020F0502020204030204" pitchFamily="34" charset="0"/>
              <a:ea typeface="Aptos" panose="020B0004020202020204" pitchFamily="34" charset="0"/>
            </a:endParaRPr>
          </a:p>
          <a:p>
            <a:pPr algn="just"/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Watts, J. et al. (2024). Adapting Random Forests to Predict Obesity-Associated Gene Expression. In </a:t>
            </a:r>
            <a:r>
              <a:rPr lang="en-GB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Proceedings of the Annual International Conference of the IEEE Engineering in Medicine and Biology Society, EMBS</a:t>
            </a:r>
            <a:r>
              <a:rPr lang="en-GB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Institute of Electrical and Electronics Engineers Inc., pp. 4407–4410.</a:t>
            </a:r>
          </a:p>
          <a:p>
            <a:pPr algn="just"/>
            <a:endParaRPr lang="en-GB" sz="1800" kern="100" dirty="0">
              <a:effectLst/>
              <a:latin typeface="Calibri" panose="020F0502020204030204" pitchFamily="34" charset="0"/>
              <a:ea typeface="Aptos" panose="020B0004020202020204" pitchFamily="34" charset="0"/>
            </a:endParaRPr>
          </a:p>
          <a:p>
            <a:pPr algn="just"/>
            <a:endParaRPr lang="en-GB" sz="1800" kern="100" dirty="0">
              <a:effectLst/>
              <a:latin typeface="Calibri" panose="020F0502020204030204" pitchFamily="34" charset="0"/>
              <a:ea typeface="Aptos" panose="020B0004020202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CC200E5C-F5FF-E36F-14AC-86F851301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52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BA0B6F-5258-479C-87B7-C806E675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1"/>
            <a:ext cx="6477000" cy="1189038"/>
          </a:xfrm>
        </p:spPr>
        <p:txBody>
          <a:bodyPr/>
          <a:lstStyle/>
          <a:p>
            <a:r>
              <a:rPr lang="en-US"/>
              <a:t>Introduction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36812B-2065-4A2B-B59B-8957022687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676402"/>
            <a:ext cx="6340929" cy="4011704"/>
          </a:xfrm>
        </p:spPr>
        <p:txBody>
          <a:bodyPr/>
          <a:lstStyle/>
          <a:p>
            <a:pPr marL="0" lvl="1" indent="0">
              <a:buNone/>
            </a:pPr>
            <a:r>
              <a:rPr lang="en-GB" sz="1800" kern="100" dirty="0">
                <a:effectLst/>
                <a:latin typeface="Calibri" panose="020F0502020204030204" pitchFamily="34" charset="0"/>
                <a:ea typeface="Aptos" panose="020B0004020202020204" pitchFamily="34" charset="0"/>
              </a:rPr>
              <a:t>The World Health Organization (WHO) has officially designated obesity as the most significant danger to the health of westernised countries. According to WHO, around 40% of adults in the United States are categorised as obese.</a:t>
            </a:r>
          </a:p>
          <a:p>
            <a:pPr marL="0" lvl="1" indent="0">
              <a:buNone/>
            </a:pPr>
            <a:r>
              <a:rPr lang="en-GB" dirty="0"/>
              <a:t>Increasing rates of obesity and sedentary </a:t>
            </a:r>
            <a:r>
              <a:rPr lang="en-GB" dirty="0" err="1"/>
              <a:t>behavior</a:t>
            </a:r>
            <a:r>
              <a:rPr lang="en-GB" dirty="0"/>
              <a:t> globally lead to chronic health issues like cardiovascular diseases, diabetes, and hypertension</a:t>
            </a:r>
            <a:endParaRPr lang="en-US" altLang="en-US" dirty="0"/>
          </a:p>
          <a:p>
            <a:pPr marL="0" lvl="1" indent="0">
              <a:buNone/>
            </a:pPr>
            <a:endParaRPr lang="en-GB" dirty="0"/>
          </a:p>
          <a:p>
            <a:pPr marL="0" lvl="1" indent="0">
              <a:buNone/>
            </a:pPr>
            <a:r>
              <a:rPr lang="en-GB" dirty="0"/>
              <a:t>Traditional fitness systems lack personalization, resulting in poor adherence and suboptimal outcomes for individuals with specific needs such as obesity</a:t>
            </a:r>
            <a:endParaRPr lang="en-US" dirty="0"/>
          </a:p>
        </p:txBody>
      </p:sp>
      <p:pic>
        <p:nvPicPr>
          <p:cNvPr id="3" name="Picture 2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FF67BE50-8C72-6AFF-9F16-EB7C60B63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669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8FBE6B-DC67-4E64-80F4-CADE978D2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4"/>
            <a:ext cx="10591800" cy="646332"/>
          </a:xfrm>
        </p:spPr>
        <p:txBody>
          <a:bodyPr/>
          <a:lstStyle/>
          <a:p>
            <a:r>
              <a:rPr lang="en-US" dirty="0"/>
              <a:t>Research Objective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C6A9FD9-630E-44B9-BED8-AFEA6C84A8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467209"/>
            <a:ext cx="10667999" cy="2365203"/>
          </a:xfrm>
        </p:spPr>
        <p:txBody>
          <a:bodyPr/>
          <a:lstStyle/>
          <a:p>
            <a:r>
              <a:rPr lang="en-GB" dirty="0"/>
              <a:t>1. Collect user data for tailored fitness and dietary recommendations.</a:t>
            </a:r>
          </a:p>
          <a:p>
            <a:r>
              <a:rPr lang="en-GB" dirty="0"/>
              <a:t>2. Develop a machine learning model to predict BMI and provide fitness and dietary recommendations.</a:t>
            </a:r>
          </a:p>
          <a:p>
            <a:r>
              <a:rPr lang="en-GB" dirty="0"/>
              <a:t>3. Ensure the platform is accessible and user-friendly.</a:t>
            </a:r>
          </a:p>
          <a:p>
            <a:r>
              <a:rPr lang="en-GB" dirty="0"/>
              <a:t>4. Evaluate the application through user feedback and engagement data.</a:t>
            </a:r>
          </a:p>
        </p:txBody>
      </p:sp>
      <p:pic>
        <p:nvPicPr>
          <p:cNvPr id="5" name="Picture 4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75C08EEF-0208-DFAF-F2DA-D41E4D37B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7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262CD5-AD01-42E3-9173-97C12BB0D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742" y="715961"/>
            <a:ext cx="6477000" cy="1189037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9585A-5E1F-40FA-8E64-BB4F046116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99743" y="1905000"/>
            <a:ext cx="6477000" cy="3276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1. How can user data be leveraged for personalized fitness recommendations?</a:t>
            </a:r>
          </a:p>
          <a:p>
            <a:r>
              <a:rPr lang="en-GB" dirty="0"/>
              <a:t>2. What machine learning techniques can predict BMI effectively?</a:t>
            </a:r>
          </a:p>
          <a:p>
            <a:r>
              <a:rPr lang="en-GB" dirty="0"/>
              <a:t>3. How user-friendly and accessible is the web application for obese and sedentary individuals?</a:t>
            </a:r>
          </a:p>
        </p:txBody>
      </p:sp>
      <p:pic>
        <p:nvPicPr>
          <p:cNvPr id="2" name="Picture 1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285BB451-5B42-2988-1CB6-BA24187D4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58B51BF-780C-45D4-A1D0-32D55EA0F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3"/>
            <a:ext cx="6284259" cy="1189038"/>
          </a:xfrm>
        </p:spPr>
        <p:txBody>
          <a:bodyPr/>
          <a:lstStyle/>
          <a:p>
            <a:r>
              <a:rPr lang="en-US" dirty="0"/>
              <a:t>Research Methodology</a:t>
            </a:r>
          </a:p>
        </p:txBody>
      </p:sp>
      <p:sp>
        <p:nvSpPr>
          <p:cNvPr id="9219" name="Rectangle 8">
            <a:extLst>
              <a:ext uri="{FF2B5EF4-FFF2-40B4-BE49-F238E27FC236}">
                <a16:creationId xmlns:a16="http://schemas.microsoft.com/office/drawing/2014/main" id="{A17D04F1-4318-4DD6-B27E-D66AE4D426B2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dirty="0"/>
              <a:t>- Data Collection: Primary data via web forms, secondary data from the American Time Use Survey (ATUS).</a:t>
            </a:r>
          </a:p>
          <a:p>
            <a:endParaRPr lang="en-GB" dirty="0"/>
          </a:p>
          <a:p>
            <a:r>
              <a:rPr lang="en-GB" dirty="0"/>
              <a:t>- Machine Learning Models: Linear regression, Ridge regression, Random Forest, and Gradient Boosting to predict BMI.</a:t>
            </a:r>
          </a:p>
          <a:p>
            <a:endParaRPr lang="en-GB" dirty="0"/>
          </a:p>
          <a:p>
            <a:r>
              <a:rPr lang="en-GB" dirty="0"/>
              <a:t>- Web Development: Built using Python’s Django framework.</a:t>
            </a:r>
          </a:p>
        </p:txBody>
      </p:sp>
      <p:sp>
        <p:nvSpPr>
          <p:cNvPr id="5" name="Terminator 4">
            <a:extLst>
              <a:ext uri="{FF2B5EF4-FFF2-40B4-BE49-F238E27FC236}">
                <a16:creationId xmlns:a16="http://schemas.microsoft.com/office/drawing/2014/main" id="{44523534-1957-8DC8-7118-8F8B2BCF2657}"/>
              </a:ext>
            </a:extLst>
          </p:cNvPr>
          <p:cNvSpPr/>
          <p:nvPr/>
        </p:nvSpPr>
        <p:spPr>
          <a:xfrm>
            <a:off x="7046258" y="715963"/>
            <a:ext cx="2066211" cy="594519"/>
          </a:xfrm>
          <a:prstGeom prst="flowChartTerminator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Input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A3154042-4CEE-4F42-6FFA-6292F33C11EA}"/>
              </a:ext>
            </a:extLst>
          </p:cNvPr>
          <p:cNvSpPr/>
          <p:nvPr/>
        </p:nvSpPr>
        <p:spPr>
          <a:xfrm rot="5400000">
            <a:off x="9172103" y="864593"/>
            <a:ext cx="772510" cy="891778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equential Access Storage 6">
            <a:extLst>
              <a:ext uri="{FF2B5EF4-FFF2-40B4-BE49-F238E27FC236}">
                <a16:creationId xmlns:a16="http://schemas.microsoft.com/office/drawing/2014/main" id="{06F3C707-7456-20C6-BA48-E877F11E104E}"/>
              </a:ext>
            </a:extLst>
          </p:cNvPr>
          <p:cNvSpPr/>
          <p:nvPr/>
        </p:nvSpPr>
        <p:spPr>
          <a:xfrm>
            <a:off x="8729222" y="1696736"/>
            <a:ext cx="2312852" cy="1406681"/>
          </a:xfrm>
          <a:prstGeom prst="flowChartMagneticTap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Preprocessing</a:t>
            </a:r>
          </a:p>
        </p:txBody>
      </p:sp>
      <p:sp>
        <p:nvSpPr>
          <p:cNvPr id="8" name="Left-up Arrow 7">
            <a:extLst>
              <a:ext uri="{FF2B5EF4-FFF2-40B4-BE49-F238E27FC236}">
                <a16:creationId xmlns:a16="http://schemas.microsoft.com/office/drawing/2014/main" id="{33B3605E-3BDB-4C5B-C618-DCCA8522DFA4}"/>
              </a:ext>
            </a:extLst>
          </p:cNvPr>
          <p:cNvSpPr/>
          <p:nvPr/>
        </p:nvSpPr>
        <p:spPr>
          <a:xfrm>
            <a:off x="11015417" y="1675030"/>
            <a:ext cx="819807" cy="832945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isplay 8">
            <a:extLst>
              <a:ext uri="{FF2B5EF4-FFF2-40B4-BE49-F238E27FC236}">
                <a16:creationId xmlns:a16="http://schemas.microsoft.com/office/drawing/2014/main" id="{C2E40C6A-4DC8-8BB3-AED5-D8B59901B5B1}"/>
              </a:ext>
            </a:extLst>
          </p:cNvPr>
          <p:cNvSpPr/>
          <p:nvPr/>
        </p:nvSpPr>
        <p:spPr>
          <a:xfrm rot="16200000">
            <a:off x="10920761" y="494541"/>
            <a:ext cx="1372328" cy="980773"/>
          </a:xfrm>
          <a:prstGeom prst="flowChartDispla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 API</a:t>
            </a:r>
          </a:p>
        </p:txBody>
      </p:sp>
      <p:sp>
        <p:nvSpPr>
          <p:cNvPr id="13" name="U-turn Arrow 12">
            <a:extLst>
              <a:ext uri="{FF2B5EF4-FFF2-40B4-BE49-F238E27FC236}">
                <a16:creationId xmlns:a16="http://schemas.microsoft.com/office/drawing/2014/main" id="{A5F99F7D-4B54-67EA-C8E0-667C7EAF9A3E}"/>
              </a:ext>
            </a:extLst>
          </p:cNvPr>
          <p:cNvSpPr/>
          <p:nvPr/>
        </p:nvSpPr>
        <p:spPr>
          <a:xfrm rot="5400000" flipH="1">
            <a:off x="10926721" y="2505838"/>
            <a:ext cx="564165" cy="1299957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Double Wave 13">
            <a:extLst>
              <a:ext uri="{FF2B5EF4-FFF2-40B4-BE49-F238E27FC236}">
                <a16:creationId xmlns:a16="http://schemas.microsoft.com/office/drawing/2014/main" id="{C7C05E87-344A-E7CF-6523-85F21493D343}"/>
              </a:ext>
            </a:extLst>
          </p:cNvPr>
          <p:cNvSpPr/>
          <p:nvPr/>
        </p:nvSpPr>
        <p:spPr>
          <a:xfrm>
            <a:off x="8492614" y="3181166"/>
            <a:ext cx="2066211" cy="1124893"/>
          </a:xfrm>
          <a:prstGeom prst="doubleWav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Recommendation</a:t>
            </a: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2E88FF43-00D2-4F26-EEF5-31D25422183A}"/>
              </a:ext>
            </a:extLst>
          </p:cNvPr>
          <p:cNvSpPr/>
          <p:nvPr/>
        </p:nvSpPr>
        <p:spPr>
          <a:xfrm>
            <a:off x="10639322" y="4280415"/>
            <a:ext cx="1457990" cy="1303699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16" name="Bent Up Arrow 15">
            <a:extLst>
              <a:ext uri="{FF2B5EF4-FFF2-40B4-BE49-F238E27FC236}">
                <a16:creationId xmlns:a16="http://schemas.microsoft.com/office/drawing/2014/main" id="{A1DD63C1-70D6-87E3-9BEF-1EAB4E2E5234}"/>
              </a:ext>
            </a:extLst>
          </p:cNvPr>
          <p:cNvSpPr/>
          <p:nvPr/>
        </p:nvSpPr>
        <p:spPr>
          <a:xfrm rot="5400000">
            <a:off x="9892504" y="4186279"/>
            <a:ext cx="1032908" cy="1046620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66DF7BDB-2F8B-90BE-9D88-526004108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FD9FE-B439-D432-D1E5-2A07D6C8F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3"/>
            <a:ext cx="6553200" cy="1189038"/>
          </a:xfrm>
        </p:spPr>
        <p:txBody>
          <a:bodyPr/>
          <a:lstStyle/>
          <a:p>
            <a:r>
              <a:rPr lang="en-US" dirty="0"/>
              <a:t>Research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2A5817-7325-0957-8146-CB9895164C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- Backend: Data collection and storage using Django forms.</a:t>
            </a:r>
          </a:p>
          <a:p>
            <a:endParaRPr lang="en-GB" dirty="0"/>
          </a:p>
          <a:p>
            <a:r>
              <a:rPr lang="en-GB" dirty="0"/>
              <a:t>- Machine Learning Integration: Models predict BMI based on user input, generating real-time recommendations.</a:t>
            </a:r>
          </a:p>
          <a:p>
            <a:endParaRPr lang="en-GB" dirty="0"/>
          </a:p>
          <a:p>
            <a:r>
              <a:rPr lang="en-GB" dirty="0"/>
              <a:t>- Frontend: User-friendly web interface providing personalized fitness and dietary plans.</a:t>
            </a:r>
          </a:p>
          <a:p>
            <a:endParaRPr lang="en-US" dirty="0"/>
          </a:p>
        </p:txBody>
      </p:sp>
      <p:sp>
        <p:nvSpPr>
          <p:cNvPr id="6" name="Pentagon 5">
            <a:extLst>
              <a:ext uri="{FF2B5EF4-FFF2-40B4-BE49-F238E27FC236}">
                <a16:creationId xmlns:a16="http://schemas.microsoft.com/office/drawing/2014/main" id="{D2294ED5-4182-37DC-CBA7-73A15DBD4C0E}"/>
              </a:ext>
            </a:extLst>
          </p:cNvPr>
          <p:cNvSpPr/>
          <p:nvPr/>
        </p:nvSpPr>
        <p:spPr>
          <a:xfrm>
            <a:off x="6466217" y="2721634"/>
            <a:ext cx="3536830" cy="707366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Django ORM</a:t>
            </a:r>
          </a:p>
        </p:txBody>
      </p:sp>
      <p:sp>
        <p:nvSpPr>
          <p:cNvPr id="7" name="Left-up Arrow 6">
            <a:extLst>
              <a:ext uri="{FF2B5EF4-FFF2-40B4-BE49-F238E27FC236}">
                <a16:creationId xmlns:a16="http://schemas.microsoft.com/office/drawing/2014/main" id="{898B647F-14AA-D21B-93A9-F3977877805F}"/>
              </a:ext>
            </a:extLst>
          </p:cNvPr>
          <p:cNvSpPr/>
          <p:nvPr/>
        </p:nvSpPr>
        <p:spPr>
          <a:xfrm rot="16200000">
            <a:off x="9522295" y="2640863"/>
            <a:ext cx="724619" cy="1355785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68DCFC5-09D7-9468-E3E5-FF00C65C2742}"/>
              </a:ext>
            </a:extLst>
          </p:cNvPr>
          <p:cNvSpPr/>
          <p:nvPr/>
        </p:nvSpPr>
        <p:spPr>
          <a:xfrm>
            <a:off x="8557404" y="3649708"/>
            <a:ext cx="2691441" cy="119044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Django Template</a:t>
            </a:r>
          </a:p>
        </p:txBody>
      </p:sp>
      <p:sp>
        <p:nvSpPr>
          <p:cNvPr id="9" name="Striped Right Arrow 8">
            <a:extLst>
              <a:ext uri="{FF2B5EF4-FFF2-40B4-BE49-F238E27FC236}">
                <a16:creationId xmlns:a16="http://schemas.microsoft.com/office/drawing/2014/main" id="{C59FC624-B1F6-C451-7A1A-6CCD502F5E46}"/>
              </a:ext>
            </a:extLst>
          </p:cNvPr>
          <p:cNvSpPr/>
          <p:nvPr/>
        </p:nvSpPr>
        <p:spPr>
          <a:xfrm rot="8298168">
            <a:off x="8881877" y="2346340"/>
            <a:ext cx="1061201" cy="430562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lternative Process 9">
            <a:extLst>
              <a:ext uri="{FF2B5EF4-FFF2-40B4-BE49-F238E27FC236}">
                <a16:creationId xmlns:a16="http://schemas.microsoft.com/office/drawing/2014/main" id="{DA5442E5-7A59-688C-4409-AE3BBFF80C14}"/>
              </a:ext>
            </a:extLst>
          </p:cNvPr>
          <p:cNvSpPr/>
          <p:nvPr/>
        </p:nvSpPr>
        <p:spPr>
          <a:xfrm>
            <a:off x="9722073" y="1660160"/>
            <a:ext cx="1811547" cy="724619"/>
          </a:xfrm>
          <a:prstGeom prst="flowChartAlternateProces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pic>
        <p:nvPicPr>
          <p:cNvPr id="11" name="Picture 10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E9C54B37-30AB-14C0-81A8-52E8F26B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670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18C6B5-87AC-4DA5-94CA-6E092A6A0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15964"/>
            <a:ext cx="10591800" cy="646332"/>
          </a:xfrm>
        </p:spPr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F52EDA-7F85-46DD-9A9E-95E0E3EC3F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0" y="1432562"/>
            <a:ext cx="3292415" cy="2863393"/>
          </a:xfrm>
        </p:spPr>
        <p:txBody>
          <a:bodyPr/>
          <a:lstStyle/>
          <a:p>
            <a:pPr algn="just"/>
            <a:r>
              <a:rPr lang="en-GB" dirty="0"/>
              <a:t>- Model Performance: Gradient Boosting model outperformed others, with an MSE of 0.1868 and 92.5% accuracy.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- User Engagement: Positive feedback from initial users, with improvements in engagement and adherence to personalized plans.</a:t>
            </a:r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945CB1DD-C86C-37E6-7F4D-506053F85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436" y="898641"/>
            <a:ext cx="7496355" cy="4725782"/>
          </a:xfrm>
          <a:prstGeom prst="rect">
            <a:avLst/>
          </a:prstGeom>
        </p:spPr>
      </p:pic>
      <p:pic>
        <p:nvPicPr>
          <p:cNvPr id="8" name="Picture 7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36C82673-5A4E-1CBC-4D44-F7E1C3E5F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979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F86675-1B78-0F39-B705-1BF6F0194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15963"/>
            <a:ext cx="6094224" cy="523626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58B51BF-780C-45D4-A1D0-32D55EA0F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15963"/>
            <a:ext cx="6284259" cy="1189038"/>
          </a:xfrm>
        </p:spPr>
        <p:txBody>
          <a:bodyPr/>
          <a:lstStyle/>
          <a:p>
            <a:r>
              <a:rPr lang="en-GB" dirty="0"/>
              <a:t>Conclusion and Future Work</a:t>
            </a:r>
            <a:endParaRPr lang="en-US" dirty="0"/>
          </a:p>
        </p:txBody>
      </p:sp>
      <p:sp>
        <p:nvSpPr>
          <p:cNvPr id="9219" name="Rectangle 8">
            <a:extLst>
              <a:ext uri="{FF2B5EF4-FFF2-40B4-BE49-F238E27FC236}">
                <a16:creationId xmlns:a16="http://schemas.microsoft.com/office/drawing/2014/main" id="{A17D04F1-4318-4DD6-B27E-D66AE4D426B2}"/>
              </a:ext>
            </a:extLst>
          </p:cNvPr>
          <p:cNvSpPr>
            <a:spLocks noGrp="1" noChangeArrowheads="1"/>
          </p:cNvSpPr>
          <p:nvPr>
            <p:ph type="body" sz="quarter" idx="11"/>
          </p:nvPr>
        </p:nvSpPr>
        <p:spPr>
          <a:xfrm>
            <a:off x="762000" y="1905000"/>
            <a:ext cx="5334000" cy="32766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dirty="0"/>
              <a:t>Conclusion: Personalized fitness applications can significantly enhance user engagement and improve health outcomes for obese and sedentary individuals.</a:t>
            </a:r>
          </a:p>
          <a:p>
            <a:endParaRPr lang="en-GB" dirty="0"/>
          </a:p>
          <a:p>
            <a:r>
              <a:rPr lang="en-GB" dirty="0"/>
              <a:t>Future Work: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Include mobile app integration.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 real-time tracking using wearables.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Expand recommendations to include mental health and lifestyle changes.</a:t>
            </a:r>
          </a:p>
        </p:txBody>
      </p:sp>
      <p:pic>
        <p:nvPicPr>
          <p:cNvPr id="5" name="Picture 4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F3E76784-667E-23B9-E95D-4D3332EE6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02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8DF32A-D165-40DA-AAE8-A6E9579E2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992" y="459965"/>
            <a:ext cx="9141397" cy="615553"/>
          </a:xfrm>
        </p:spPr>
        <p:txBody>
          <a:bodyPr/>
          <a:lstStyle/>
          <a:p>
            <a:r>
              <a:rPr lang="en-US" b="1" dirty="0"/>
              <a:t>Prior Research Vs Current Research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3BC92DE-1779-4A44-AED9-0261C2497DD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9816" y="1345721"/>
            <a:ext cx="5239663" cy="5052314"/>
          </a:xfrm>
        </p:spPr>
        <p:txBody>
          <a:bodyPr/>
          <a:lstStyle/>
          <a:p>
            <a:pPr algn="l"/>
            <a:r>
              <a:rPr lang="en-GB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Prior Research: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Traditional fitness recommendation systems using general exercise and</a:t>
            </a:r>
            <a:r>
              <a:rPr lang="en-GB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diet plans without personalization (Thomas et al 2024b).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Limited integration of data analytics or machine learning for obesity and sedentary lifestyle management (Watt et al., 2024).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of static, one-size-fits-all fitness and dietary guidelines, leading to poor user engagement and adherence (Agrawal 2024).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44C3E4A6-4580-A498-E610-3D5ADEE07C40}"/>
              </a:ext>
            </a:extLst>
          </p:cNvPr>
          <p:cNvSpPr txBox="1">
            <a:spLocks/>
          </p:cNvSpPr>
          <p:nvPr/>
        </p:nvSpPr>
        <p:spPr>
          <a:xfrm>
            <a:off x="6372045" y="1345721"/>
            <a:ext cx="5366184" cy="505231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/>
            <a:r>
              <a:rPr lang="en-GB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Research: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 data-driven personalized fitness application specifically for obese and sedentary individuals.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integration for personalized exercise and dietary recommendations.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adjustments based on user input and continuous data collection.</a:t>
            </a:r>
          </a:p>
        </p:txBody>
      </p:sp>
      <p:pic>
        <p:nvPicPr>
          <p:cNvPr id="3" name="Picture 2" descr="A black and yellow sign with white text&#10;&#10;Description automatically generated">
            <a:extLst>
              <a:ext uri="{FF2B5EF4-FFF2-40B4-BE49-F238E27FC236}">
                <a16:creationId xmlns:a16="http://schemas.microsoft.com/office/drawing/2014/main" id="{2ED0563D-5244-190E-2591-7F7DA658E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55694" cy="69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16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1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23042"/>
      </a:accent1>
      <a:accent2>
        <a:srgbClr val="3578AF"/>
      </a:accent2>
      <a:accent3>
        <a:srgbClr val="C4C4C4"/>
      </a:accent3>
      <a:accent4>
        <a:srgbClr val="A80B22"/>
      </a:accent4>
      <a:accent5>
        <a:srgbClr val="E2E2E2"/>
      </a:accent5>
      <a:accent6>
        <a:srgbClr val="2A6187"/>
      </a:accent6>
      <a:hlink>
        <a:srgbClr val="0563C1"/>
      </a:hlink>
      <a:folHlink>
        <a:srgbClr val="954F72"/>
      </a:folHlink>
    </a:clrScheme>
    <a:fontScheme name="Custom 8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rter Template_Heritage Month Presentation" id="{910467CA-E581-43CB-A3F9-242953556B2E}" vid="{325629C9-8C54-4982-A5E7-91DBF3E63BF9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04BC66-A771-492B-8E79-E3C5E33B71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3ACE82-BD1C-4CC4-B9C6-7097502B70B7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80AD4D6-2712-4EC3-A727-A5652AD67F9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Starter Template_Heritage Month Presentation</Template>
  <TotalTime>0</TotalTime>
  <Words>639</Words>
  <Application>Microsoft Macintosh PowerPoint</Application>
  <PresentationFormat>Widescreen</PresentationFormat>
  <Paragraphs>68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Times New Roman</vt:lpstr>
      <vt:lpstr>Office Theme</vt:lpstr>
      <vt:lpstr>Developing a Data-Driven Personalized Fitness Web Application for Obese and Sedentary Individuals</vt:lpstr>
      <vt:lpstr>Introduction</vt:lpstr>
      <vt:lpstr>Research Objective</vt:lpstr>
      <vt:lpstr>Research Questions</vt:lpstr>
      <vt:lpstr>Research Methodology</vt:lpstr>
      <vt:lpstr>Research Implementation</vt:lpstr>
      <vt:lpstr>Result</vt:lpstr>
      <vt:lpstr>Conclusion and Future Work</vt:lpstr>
      <vt:lpstr>Prior Research Vs Current Research</vt:lpstr>
      <vt:lpstr>Conclusion</vt:lpstr>
      <vt:lpstr>References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2021-02-18T07:10:18Z</dcterms:created>
  <dcterms:modified xsi:type="dcterms:W3CDTF">2024-09-11T19:06:55Z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